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71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98E57EC-76BD-4578-B02F-D74E8AA26672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n-U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892CC0C-3AA3-4AF6-AFAC-4ADCD51076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0D3563-876D-49FA-9A11-7FCDA821FED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AB93-BD1E-4B31-8760-3FD665DBB0B4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DB-D53B-4BCC-B63A-EB899A2512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4B99-01B7-4DAA-ADD6-19A1B43727EB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9DC5-0BCF-4269-921D-6C3498DB81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A4A9-5E39-4ED6-85D6-7F8C265F39F3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917C-13CE-40D5-950D-6E0B8EA399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0B19A-52EE-47D2-A233-DD21D07E9B19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66F0-8188-4384-B175-9E89593670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35A2-163B-442B-9D42-F2C0683F2A67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5CF6-31D3-49C2-AE83-3A4F701BFE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CC9E-7702-4F73-9716-F684FBBEE9D5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38C6-39F0-4B67-BD40-DEDA99B65B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6725-7198-40ED-B9A4-808BB629511E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8697-DCDF-48B7-88FD-C50FDAE574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A6C1-D71D-4439-9F5D-34E4A59ABB6D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D8D0-B7B7-4962-9925-75196FEEEA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F704-D056-419E-B2F4-6C75CE8FB1D0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0C13-EDD5-42BE-ADE9-233AFD0C86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23C3-7A9F-453F-881B-F474E63804E7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FE9B-C019-4064-AD95-8042602457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D983-456D-4E46-BDE8-528E0C392DB9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C62F-E329-4F43-9AD4-EE869EFAAF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n-U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82E3317-B0FB-4F4F-BC51-7DF489D5954F}" type="datetime1">
              <a:rPr lang="es-ES_tradnl"/>
              <a:pPr>
                <a:defRPr/>
              </a:pPr>
              <a:t>13/09/2011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F892991-61A3-42B5-8A6C-DB722B2B5B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2/Opensource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1771650" y="509588"/>
            <a:ext cx="6896100" cy="1470025"/>
          </a:xfrm>
        </p:spPr>
        <p:txBody>
          <a:bodyPr/>
          <a:lstStyle/>
          <a:p>
            <a:pPr eaLnBrk="1" hangingPunct="1"/>
            <a:r>
              <a:rPr lang="es-MX" sz="2800" smtClean="0">
                <a:solidFill>
                  <a:schemeClr val="tx2"/>
                </a:solidFill>
              </a:rPr>
              <a:t>III Seminario - El Derecho de Autor en el Ámbito Editorial</a:t>
            </a:r>
            <a:endParaRPr lang="es-ES_tradnl" sz="2800" smtClean="0">
              <a:solidFill>
                <a:schemeClr val="tx2"/>
              </a:solidFill>
            </a:endParaRP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257300" y="2878138"/>
            <a:ext cx="6400800" cy="2962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>
                <a:solidFill>
                  <a:schemeClr val="tx2"/>
                </a:solidFill>
                <a:latin typeface="Arial Unicode MS" pitchFamily="34" charset="-128"/>
              </a:rPr>
              <a:t>MODALIDADES DEL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>
                <a:solidFill>
                  <a:schemeClr val="tx2"/>
                </a:solidFill>
                <a:latin typeface="Arial Unicode MS" pitchFamily="34" charset="-128"/>
              </a:rPr>
              <a:t>OPEN SOURCE O SOFTWARE LIBRE</a:t>
            </a:r>
          </a:p>
          <a:p>
            <a:pPr eaLnBrk="1" hangingPunct="1">
              <a:lnSpc>
                <a:spcPct val="80000"/>
              </a:lnSpc>
            </a:pPr>
            <a:endParaRPr lang="en-US" sz="360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s-ES_tradnl" sz="1800" smtClean="0">
              <a:solidFill>
                <a:srgbClr val="003399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s-ES_tradnl" sz="1800" smtClean="0">
              <a:solidFill>
                <a:srgbClr val="003399"/>
              </a:solidFill>
              <a:latin typeface="Arial Unicode MS" pitchFamily="34" charset="-128"/>
            </a:endParaRPr>
          </a:p>
          <a:p>
            <a:pPr algn="r" eaLnBrk="1" hangingPunct="1">
              <a:lnSpc>
                <a:spcPct val="80000"/>
              </a:lnSpc>
            </a:pPr>
            <a:r>
              <a:rPr lang="es-ES_tradnl" sz="1400" smtClean="0">
                <a:solidFill>
                  <a:srgbClr val="003399"/>
                </a:solidFill>
                <a:latin typeface="Arial Unicode MS" pitchFamily="34" charset="-128"/>
              </a:rPr>
              <a:t>Paula Guerrero Guerrero</a:t>
            </a:r>
          </a:p>
        </p:txBody>
      </p:sp>
      <p:pic>
        <p:nvPicPr>
          <p:cNvPr id="2054" name="Picture 6" descr="Archivo:Opensource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4429125"/>
            <a:ext cx="1508125" cy="135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smtClean="0">
                <a:solidFill>
                  <a:schemeClr val="tx2"/>
                </a:solidFill>
              </a:rPr>
              <a:t>SOFTWARE PROPIETARIO</a:t>
            </a:r>
            <a:br>
              <a:rPr lang="es-MX" sz="4000" smtClean="0">
                <a:solidFill>
                  <a:schemeClr val="tx2"/>
                </a:solidFill>
              </a:rPr>
            </a:br>
            <a:r>
              <a:rPr lang="es-MX" sz="4000" smtClean="0">
                <a:solidFill>
                  <a:schemeClr val="tx2"/>
                </a:solidFill>
              </a:rPr>
              <a:t>vs. OPEN SOURCE</a:t>
            </a:r>
            <a:endParaRPr lang="es-ES" sz="4000" smtClean="0">
              <a:solidFill>
                <a:schemeClr val="tx2"/>
              </a:solidFill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2400" smtClean="0">
                <a:solidFill>
                  <a:schemeClr val="tx2"/>
                </a:solidFill>
              </a:rPr>
              <a:t>REQUISITOS: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MX" sz="18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s-MX" sz="2400" smtClean="0">
                <a:solidFill>
                  <a:schemeClr val="tx2"/>
                </a:solidFill>
              </a:rPr>
              <a:t>Libre redistribución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s-MX" sz="2400" smtClean="0">
                <a:solidFill>
                  <a:schemeClr val="tx2"/>
                </a:solidFill>
              </a:rPr>
              <a:t>Acceso a código fuente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s-MX" sz="2400" smtClean="0">
                <a:solidFill>
                  <a:schemeClr val="tx2"/>
                </a:solidFill>
              </a:rPr>
              <a:t>Integridad del código fuente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s-MX" sz="2400" smtClean="0">
                <a:solidFill>
                  <a:schemeClr val="tx2"/>
                </a:solidFill>
              </a:rPr>
              <a:t>Sin discriminación a personas o grupos o áreas de iniciativa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s-MX" sz="2400" smtClean="0">
                <a:solidFill>
                  <a:schemeClr val="tx2"/>
                </a:solidFill>
              </a:rPr>
              <a:t>La licencia aplica a todos a los que el programa es distribuido, sin necesidad de una licencia adicional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s-MX" sz="2400" smtClean="0">
                <a:solidFill>
                  <a:schemeClr val="tx2"/>
                </a:solidFill>
              </a:rPr>
              <a:t>La licencia no debe limitarse a un producto cuando es parte de una distribución mayor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s-MX" sz="2400" smtClean="0">
                <a:solidFill>
                  <a:schemeClr val="tx2"/>
                </a:solidFill>
              </a:rPr>
              <a:t>La licencia no debe restringir otro software para que abra su código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s-MX" sz="2400" smtClean="0">
                <a:solidFill>
                  <a:schemeClr val="tx2"/>
                </a:solidFill>
              </a:rPr>
              <a:t>La licencia debe ser tecnológicamente neutral (accesible)</a:t>
            </a:r>
            <a:endParaRPr lang="es-ES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chemeClr val="tx2"/>
                </a:solidFill>
              </a:rPr>
              <a:t>CONCLUSIONES</a:t>
            </a:r>
            <a:endParaRPr lang="es-ES" smtClean="0">
              <a:solidFill>
                <a:schemeClr val="tx2"/>
              </a:solidFill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sz="2800" smtClean="0">
                <a:solidFill>
                  <a:schemeClr val="tx2"/>
                </a:solidFill>
              </a:rPr>
              <a:t>Todo software cuenta con una licencia para su uso, explotación y distribución.  Por lo tanto, la titularidad (propiedad) del mismo no se transfiere, permanece en manos del que lo crea.</a:t>
            </a:r>
          </a:p>
          <a:p>
            <a:pPr>
              <a:lnSpc>
                <a:spcPct val="80000"/>
              </a:lnSpc>
            </a:pPr>
            <a:r>
              <a:rPr lang="es-MX" sz="2800" smtClean="0">
                <a:solidFill>
                  <a:schemeClr val="tx2"/>
                </a:solidFill>
              </a:rPr>
              <a:t>Por ser la licencia un contrato, se rige por la voluntad de las partes, razón por la cual hay diferentes tipos de software.</a:t>
            </a:r>
          </a:p>
          <a:p>
            <a:pPr>
              <a:lnSpc>
                <a:spcPct val="80000"/>
              </a:lnSpc>
            </a:pPr>
            <a:r>
              <a:rPr lang="es-ES" sz="2800" smtClean="0">
                <a:solidFill>
                  <a:schemeClr val="tx2"/>
                </a:solidFill>
              </a:rPr>
              <a:t>Open Source – ya no sólo es un tipo de software, es todo un movimiento (La Iniciativa Open Source) que busca  desarrollar, mejorar y evolucionar un software para que se adapte a las necesidades de cada persona y se corrijan errores rápidamente.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5912" y="228600"/>
            <a:ext cx="7737088" cy="1052596"/>
          </a:xfrm>
        </p:spPr>
        <p:txBody>
          <a:bodyPr lIns="0" tIns="0" rIns="0" bIns="0" anchor="t">
            <a:spAutoFit/>
          </a:bodyPr>
          <a:lstStyle/>
          <a:p>
            <a:pPr defTabSz="911225">
              <a:lnSpc>
                <a:spcPct val="90000"/>
              </a:lnSpc>
              <a:defRPr/>
            </a:pPr>
            <a:r>
              <a:rPr lang="es-MX" sz="3600" kern="0" spc="-125" dirty="0" smtClean="0">
                <a:ln w="3175">
                  <a:noFill/>
                </a:ln>
                <a:solidFill>
                  <a:schemeClr val="tx2"/>
                </a:solidFill>
                <a:ea typeface="+mn-ea"/>
                <a:cs typeface="Arial" charset="0"/>
              </a:rPr>
              <a:t>PROGRAMA DE COMPUTO (SOFTWARE)</a:t>
            </a:r>
            <a:r>
              <a:rPr lang="es-MX" sz="4000" kern="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/>
            </a:r>
            <a:br>
              <a:rPr lang="es-MX" sz="4000" kern="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</a:br>
            <a:r>
              <a:rPr lang="es-MX" sz="4000" kern="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Familias de productos Microsoft</a:t>
            </a:r>
            <a:endParaRPr lang="en-US" sz="4000" kern="0" spc="-125" dirty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Segoe" pitchFamily="34" charset="0"/>
              <a:ea typeface="+mn-ea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7520" y="1320787"/>
            <a:ext cx="8763000" cy="1588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rgbClr val="FFFFFF">
                    <a:alpha val="1100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</p:cxnSp>
      <p:sp>
        <p:nvSpPr>
          <p:cNvPr id="10" name="Rounded Rectangle 9"/>
          <p:cNvSpPr/>
          <p:nvPr/>
        </p:nvSpPr>
        <p:spPr bwMode="auto">
          <a:xfrm>
            <a:off x="377825" y="4675187"/>
            <a:ext cx="8534400" cy="1600200"/>
          </a:xfrm>
          <a:prstGeom prst="roundRect">
            <a:avLst>
              <a:gd name="adj" fmla="val 25641"/>
            </a:avLst>
          </a:prstGeom>
          <a:gradFill flip="none" rotWithShape="1">
            <a:gsLst>
              <a:gs pos="0">
                <a:srgbClr val="FFFFFF">
                  <a:alpha val="92000"/>
                </a:srgbClr>
              </a:gs>
              <a:gs pos="8000">
                <a:srgbClr val="0070C0">
                  <a:alpha val="63000"/>
                </a:srgbClr>
              </a:gs>
              <a:gs pos="100000">
                <a:srgbClr val="FFFFFF"/>
              </a:gs>
            </a:gsLst>
            <a:lin ang="4800000" scaled="0"/>
            <a:tileRect/>
          </a:gradFill>
          <a:ln w="12700" cap="flat" cmpd="sng" algn="ctr">
            <a:gradFill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000000">
                    <a:alpha val="45000"/>
                  </a:srgb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>
            <a:bevelT/>
            <a:bevelB w="88900" h="88900" prst="slope"/>
          </a:sp3d>
        </p:spPr>
        <p:txBody>
          <a:bodyPr wrap="none" lIns="0" tIns="182880" rIns="0" bIns="0" anchor="ctr">
            <a:flatTx/>
          </a:bodyPr>
          <a:lstStyle/>
          <a:p>
            <a:pPr algn="ctr" defTabSz="914291">
              <a:lnSpc>
                <a:spcPct val="90000"/>
              </a:lnSpc>
              <a:spcBef>
                <a:spcPts val="630"/>
              </a:spcBef>
              <a:defRPr/>
            </a:pPr>
            <a:endParaRPr lang="en-US" altLang="zh-CN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</a:endParaRPr>
          </a:p>
        </p:txBody>
      </p:sp>
      <p:grpSp>
        <p:nvGrpSpPr>
          <p:cNvPr id="8199" name="Rounded Rectangle 14"/>
          <p:cNvGrpSpPr>
            <a:grpSpLocks/>
          </p:cNvGrpSpPr>
          <p:nvPr/>
        </p:nvGrpSpPr>
        <p:grpSpPr bwMode="auto">
          <a:xfrm>
            <a:off x="176213" y="2889250"/>
            <a:ext cx="8967787" cy="1835150"/>
            <a:chOff x="73" y="1981"/>
            <a:chExt cx="5649" cy="1156"/>
          </a:xfrm>
        </p:grpSpPr>
        <p:pic>
          <p:nvPicPr>
            <p:cNvPr id="8219" name="Rounded Rectangle 1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" y="1981"/>
              <a:ext cx="5649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 rot="10800000">
              <a:off x="259" y="2125"/>
              <a:ext cx="5280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lIns="0" tIns="182880" rIns="0" bIns="0" anchor="ctr"/>
            <a:lstStyle/>
            <a:p>
              <a:pPr algn="ctr" defTabSz="912813">
                <a:lnSpc>
                  <a:spcPct val="90000"/>
                </a:lnSpc>
                <a:spcBef>
                  <a:spcPts val="625"/>
                </a:spcBef>
                <a:defRPr/>
              </a:pPr>
              <a:endParaRPr lang="en-US" altLang="zh-CN" sz="2600"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  <a:ea typeface="宋体" charset="-122"/>
                <a:cs typeface="Arial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 bwMode="auto">
          <a:xfrm>
            <a:off x="283712" y="1335087"/>
            <a:ext cx="8626925" cy="1600199"/>
          </a:xfrm>
          <a:prstGeom prst="roundRect">
            <a:avLst>
              <a:gd name="adj" fmla="val 25641"/>
            </a:avLst>
          </a:prstGeom>
          <a:gradFill flip="none" rotWithShape="1">
            <a:gsLst>
              <a:gs pos="0">
                <a:srgbClr val="FFFFFF">
                  <a:alpha val="92000"/>
                </a:srgbClr>
              </a:gs>
              <a:gs pos="8000">
                <a:srgbClr val="0070C0">
                  <a:alpha val="63000"/>
                </a:srgbClr>
              </a:gs>
              <a:gs pos="100000">
                <a:srgbClr val="FFFFFF"/>
              </a:gs>
            </a:gsLst>
            <a:lin ang="4800000" scaled="0"/>
            <a:tileRect/>
          </a:gradFill>
          <a:ln w="12700" cap="flat" cmpd="sng" algn="ctr">
            <a:gradFill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000000">
                    <a:alpha val="45000"/>
                  </a:srgb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>
            <a:bevelT/>
            <a:bevelB w="88900" h="88900" prst="slope"/>
          </a:sp3d>
        </p:spPr>
        <p:txBody>
          <a:bodyPr wrap="none" lIns="0" tIns="182880" rIns="0" bIns="0" anchor="ctr">
            <a:flatTx/>
          </a:bodyPr>
          <a:lstStyle/>
          <a:p>
            <a:pPr algn="ctr" defTabSz="914291">
              <a:lnSpc>
                <a:spcPct val="90000"/>
              </a:lnSpc>
              <a:spcBef>
                <a:spcPts val="630"/>
              </a:spcBef>
              <a:defRPr/>
            </a:pPr>
            <a:endParaRPr lang="en-US" altLang="zh-CN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</a:endParaRPr>
          </a:p>
        </p:txBody>
      </p:sp>
      <p:sp>
        <p:nvSpPr>
          <p:cNvPr id="19" name="Text Placeholder 33"/>
          <p:cNvSpPr txBox="1">
            <a:spLocks/>
          </p:cNvSpPr>
          <p:nvPr/>
        </p:nvSpPr>
        <p:spPr>
          <a:xfrm>
            <a:off x="1828800" y="4800600"/>
            <a:ext cx="1676400" cy="44781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defTabSz="912813" fontAlgn="auto">
              <a:spcBef>
                <a:spcPts val="0"/>
              </a:spcBef>
              <a:spcAft>
                <a:spcPts val="0"/>
              </a:spcAft>
              <a:defRPr/>
            </a:pPr>
            <a:endParaRPr lang="es-GT" sz="1400" b="1" dirty="0">
              <a:solidFill>
                <a:srgbClr val="1B37C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marL="166688" indent="-166688" defTabSz="914363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endParaRPr lang="en-US" sz="1400" dirty="0">
              <a:solidFill>
                <a:srgbClr val="1B37C3"/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  <p:pic>
        <p:nvPicPr>
          <p:cNvPr id="8204" name="Picture 30" descr="nviorewgfr.png"/>
          <p:cNvPicPr>
            <a:picLocks noChangeAspect="1"/>
          </p:cNvPicPr>
          <p:nvPr/>
        </p:nvPicPr>
        <p:blipFill>
          <a:blip r:embed="rId3"/>
          <a:srcRect r="26741" b="37247"/>
          <a:stretch>
            <a:fillRect/>
          </a:stretch>
        </p:blipFill>
        <p:spPr bwMode="auto">
          <a:xfrm>
            <a:off x="381000" y="2049463"/>
            <a:ext cx="1200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6" descr="feqof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4425"/>
            <a:ext cx="12842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37" descr="nepqrewq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" y="5041900"/>
            <a:ext cx="14509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43" descr="Win7_HomePremium_we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1143000" cy="143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4834" name="Picture 44" descr="Win7_Professional_we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085850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4835" name="Picture 45" descr="Win7_Ultimate_we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1066800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4836" name="Picture 47" descr="WinSBS08S_print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05400" y="5105400"/>
            <a:ext cx="1314450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4837" name="Picture 48" descr="Svr08_EntNHV_print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1244600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0" name="Picture 49" descr="Sware-microsoft-visio2002STD-s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24600" y="3429000"/>
            <a:ext cx="914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 descr="Visual%20Studio%20net%20pro%20200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91400" y="3429000"/>
            <a:ext cx="914400" cy="125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 descr="59-08-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91400" y="5105400"/>
            <a:ext cx="1025385" cy="127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41" name="Content Placeholder 22" descr="OfficeProfessional2007_web.jpg"/>
          <p:cNvPicPr>
            <a:picLocks noGrp="1" noChangeAspect="1"/>
          </p:cNvPicPr>
          <p:nvPr>
            <p:ph sz="quarter" idx="4294967295"/>
          </p:nvPr>
        </p:nvPicPr>
        <p:blipFill>
          <a:blip r:embed="rId14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105400" y="3381375"/>
            <a:ext cx="1066800" cy="1343025"/>
          </a:xfrm>
          <a:effectLst>
            <a:softEdge rad="112500"/>
          </a:effectLst>
        </p:spPr>
      </p:pic>
      <p:sp>
        <p:nvSpPr>
          <p:cNvPr id="8216" name="TextBox 23"/>
          <p:cNvSpPr txBox="1">
            <a:spLocks noChangeArrowheads="1"/>
          </p:cNvSpPr>
          <p:nvPr/>
        </p:nvSpPr>
        <p:spPr bwMode="auto">
          <a:xfrm>
            <a:off x="1905000" y="2133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s-MX" b="1">
                <a:solidFill>
                  <a:srgbClr val="FF0000"/>
                </a:solidFill>
                <a:cs typeface="Arial" charset="0"/>
              </a:rPr>
              <a:t>Sistemas Operativos 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217" name="TextBox 24"/>
          <p:cNvSpPr txBox="1">
            <a:spLocks noChangeArrowheads="1"/>
          </p:cNvSpPr>
          <p:nvPr/>
        </p:nvSpPr>
        <p:spPr bwMode="auto">
          <a:xfrm>
            <a:off x="1981200" y="3886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s-MX" b="1">
                <a:solidFill>
                  <a:srgbClr val="FF0000"/>
                </a:solidFill>
                <a:cs typeface="Arial" charset="0"/>
              </a:rPr>
              <a:t>Aplicaciones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218" name="TextBox 27"/>
          <p:cNvSpPr txBox="1">
            <a:spLocks noChangeArrowheads="1"/>
          </p:cNvSpPr>
          <p:nvPr/>
        </p:nvSpPr>
        <p:spPr bwMode="auto">
          <a:xfrm>
            <a:off x="2057400" y="5649913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s-MX" b="1">
                <a:solidFill>
                  <a:srgbClr val="FF0000"/>
                </a:solidFill>
                <a:cs typeface="Arial" charset="0"/>
              </a:rPr>
              <a:t>Servidores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6882" y="228600"/>
            <a:ext cx="7735765" cy="553998"/>
          </a:xfrm>
        </p:spPr>
        <p:txBody>
          <a:bodyPr lIns="0" tIns="0" rIns="0" bIns="0" anchor="t">
            <a:spAutoFit/>
          </a:bodyPr>
          <a:lstStyle/>
          <a:p>
            <a:pPr defTabSz="911225">
              <a:lnSpc>
                <a:spcPct val="90000"/>
              </a:lnSpc>
              <a:defRPr/>
            </a:pPr>
            <a:r>
              <a:rPr lang="es-MX" sz="4000" kern="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Esquemas de licenciamiento Microsoft</a:t>
            </a:r>
            <a:endParaRPr lang="en-US" sz="4000" kern="0" spc="-125" dirty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8450" y="1146175"/>
            <a:ext cx="8229600" cy="503238"/>
          </a:xfrm>
        </p:spPr>
        <p:txBody>
          <a:bodyPr lIns="0" tIns="0" rIns="0" bIns="0">
            <a:spAutoFit/>
          </a:bodyPr>
          <a:lstStyle/>
          <a:p>
            <a:pPr marL="381000" indent="-381000" defTabSz="911225" eaLnBrk="1" hangingPunct="1"/>
            <a:r>
              <a:rPr lang="en-US" sz="3300" smtClean="0"/>
              <a:t>Original Equipment Manufacturer (OEM)</a:t>
            </a:r>
          </a:p>
        </p:txBody>
      </p:sp>
      <p:sp>
        <p:nvSpPr>
          <p:cNvPr id="7" name="Oval 6"/>
          <p:cNvSpPr/>
          <p:nvPr/>
        </p:nvSpPr>
        <p:spPr>
          <a:xfrm>
            <a:off x="1219200" y="2514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endParaRPr lang="en-US"/>
          </a:p>
        </p:txBody>
      </p:sp>
      <p:graphicFrame>
        <p:nvGraphicFramePr>
          <p:cNvPr id="9232" name="Group 16"/>
          <p:cNvGraphicFramePr>
            <a:graphicFrameLocks noGrp="1"/>
          </p:cNvGraphicFramePr>
          <p:nvPr/>
        </p:nvGraphicFramePr>
        <p:xfrm>
          <a:off x="298450" y="1649413"/>
          <a:ext cx="8382000" cy="4537075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4173538">
                <a:tc>
                  <a:txBody>
                    <a:bodyPr/>
                    <a:lstStyle/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Características: </a:t>
                      </a:r>
                    </a:p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Un fabricante de computadores es el que preinstala el software</a:t>
                      </a:r>
                    </a:p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El software no puede ser transferido de un computador a otro</a:t>
                      </a:r>
                    </a:p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El software requiere de “activación de producto”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El Certificado de Autenticidad (COA) adherido a la computadora es prueba de la validez de la licencia</a:t>
                      </a:r>
                    </a:p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 descr="Large Manufacturer Pre-installed Windows COAs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33400" y="4583545"/>
            <a:ext cx="3581400" cy="1649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30" name="Picture 11" descr="ofjeqf.png"/>
          <p:cNvPicPr>
            <a:picLocks noChangeAspect="1"/>
          </p:cNvPicPr>
          <p:nvPr/>
        </p:nvPicPr>
        <p:blipFill>
          <a:blip r:embed="rId3"/>
          <a:srcRect b="49464"/>
          <a:stretch>
            <a:fillRect/>
          </a:stretch>
        </p:blipFill>
        <p:spPr bwMode="auto">
          <a:xfrm>
            <a:off x="1716088" y="2171700"/>
            <a:ext cx="20891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91988" y="265113"/>
            <a:ext cx="6468964" cy="553998"/>
          </a:xfrm>
        </p:spPr>
        <p:txBody>
          <a:bodyPr lIns="0" tIns="0" rIns="0" bIns="0" anchor="t">
            <a:spAutoFit/>
          </a:bodyPr>
          <a:lstStyle/>
          <a:p>
            <a:pPr algn="l" defTabSz="911225">
              <a:lnSpc>
                <a:spcPct val="90000"/>
              </a:lnSpc>
              <a:defRPr/>
            </a:pPr>
            <a:r>
              <a:rPr lang="es-MX" sz="4000" kern="0" spc="-125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Esquemas de licenciamiento Microsoft</a:t>
            </a:r>
            <a:endParaRPr lang="en-US" sz="4000" kern="0" spc="-125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2575" y="1281113"/>
            <a:ext cx="8380413" cy="503237"/>
          </a:xfrm>
        </p:spPr>
        <p:txBody>
          <a:bodyPr lIns="0" tIns="0" rIns="0" bIns="0">
            <a:spAutoFit/>
          </a:bodyPr>
          <a:lstStyle/>
          <a:p>
            <a:pPr marL="381000" indent="-381000" defTabSz="911225" eaLnBrk="1" hangingPunct="1">
              <a:buFont typeface="Arial" charset="0"/>
              <a:buNone/>
            </a:pPr>
            <a:r>
              <a:rPr lang="en-US" sz="3300" smtClean="0"/>
              <a:t>Full packaged product </a:t>
            </a:r>
            <a:r>
              <a:rPr lang="es-MX" sz="3300" smtClean="0"/>
              <a:t>(FPP) </a:t>
            </a:r>
            <a:endParaRPr lang="en-US" sz="3300" smtClean="0"/>
          </a:p>
        </p:txBody>
      </p:sp>
      <p:graphicFrame>
        <p:nvGraphicFramePr>
          <p:cNvPr id="10259" name="Group 19"/>
          <p:cNvGraphicFramePr>
            <a:graphicFrameLocks noGrp="1"/>
          </p:cNvGraphicFramePr>
          <p:nvPr/>
        </p:nvGraphicFramePr>
        <p:xfrm>
          <a:off x="280988" y="1898650"/>
          <a:ext cx="8382000" cy="4189413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4160838">
                <a:tc>
                  <a:txBody>
                    <a:bodyPr/>
                    <a:lstStyle/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Características:</a:t>
                      </a:r>
                      <a:r>
                        <a:rPr kumimoji="0" lang="es-MX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MX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Se vende a través del canal de distribución a los revendedores o “retail”, quienes lo ofrecen al consumidor final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Contiene generalmente una licencia por caja, con el respectivo medio (CD o DVD) y la documentación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 La “activación de producto” protege el medio (CD o DVD) de copias no autorizadas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El uso del software está regido por los términos de la licencia. 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El Certificado de autenticidad (COA) viene adherido a la caja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57302" y="2730499"/>
            <a:ext cx="1700098" cy="1700098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10" descr="coa_retail_11_l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9844" y="1833562"/>
            <a:ext cx="2573215" cy="815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 descr="coa_pol_2_l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9673" y="3116507"/>
            <a:ext cx="2272762" cy="654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 descr="Office-Ultima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16266">
            <a:off x="2240189" y="4157266"/>
            <a:ext cx="1600177" cy="1441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28639" y="228600"/>
            <a:ext cx="6436003" cy="553998"/>
          </a:xfrm>
        </p:spPr>
        <p:txBody>
          <a:bodyPr lIns="0" tIns="0" rIns="0" bIns="0" anchor="t">
            <a:spAutoFit/>
          </a:bodyPr>
          <a:lstStyle/>
          <a:p>
            <a:pPr algn="l" defTabSz="911225">
              <a:lnSpc>
                <a:spcPct val="90000"/>
              </a:lnSpc>
              <a:defRPr/>
            </a:pPr>
            <a:r>
              <a:rPr lang="es-MX" sz="4000" kern="0" spc="-125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Esquemas de licenciamiento Microsoft</a:t>
            </a:r>
            <a:endParaRPr lang="en-US" sz="4000" kern="0" spc="-125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2588" y="1146175"/>
            <a:ext cx="8380412" cy="503238"/>
          </a:xfrm>
        </p:spPr>
        <p:txBody>
          <a:bodyPr lIns="0" tIns="0" rIns="0" bIns="0">
            <a:spAutoFit/>
          </a:bodyPr>
          <a:lstStyle/>
          <a:p>
            <a:pPr marL="381000" indent="-381000" defTabSz="911225" eaLnBrk="1" hangingPunct="1">
              <a:buFont typeface="Arial" charset="0"/>
              <a:buNone/>
            </a:pPr>
            <a:r>
              <a:rPr lang="en-US" sz="3300" smtClean="0"/>
              <a:t>Volume licensing (VL)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649413"/>
          <a:ext cx="8382000" cy="4678362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4678363">
                <a:tc>
                  <a:txBody>
                    <a:bodyPr/>
                    <a:lstStyle/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Características: </a:t>
                      </a:r>
                    </a:p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MX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Atiende las necesidades de empresas que: 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      -Adquieren múltiples licencias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      -No requieren de múltiples copias de  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       documentación o medios (CD o DVDs)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      -No desea mantener sistemas de rastreo y 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       mantenimiento de múltiples acuerdos de </a:t>
                      </a:r>
                    </a:p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      </a:t>
                      </a: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licencia</a:t>
                      </a:r>
                    </a:p>
                    <a:p>
                      <a:pPr marL="0" marR="0" lvl="0" indent="0" algn="l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Sistema de licenciamiento más flexible y menos oneroso. </a:t>
                      </a: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  <a:p>
                      <a:pPr marL="0" marR="0" lvl="0" indent="0" algn="just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  <a:cs typeface="Arial" charset="0"/>
                        </a:rPr>
                        <a:t> Los licenciamientos por volumen no cubren la licencia completa de sistema operativo,  únicamente cubren las actualizaciones de sistema operativo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11" charset="-128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79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5612" y="1790700"/>
            <a:ext cx="3914776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79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7988" y="4116757"/>
            <a:ext cx="39624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290887" y="1223962"/>
            <a:ext cx="2819400" cy="1905000"/>
          </a:xfrm>
          <a:prstGeom prst="roundRect">
            <a:avLst>
              <a:gd name="adj" fmla="val 7373"/>
            </a:avLst>
          </a:prstGeom>
          <a:solidFill>
            <a:srgbClr val="00B050"/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36793" indent="-236793" defTabSz="912777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Blip>
                <a:blip r:embed="rId2"/>
              </a:buBlip>
              <a:defRPr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2373" y="304257"/>
            <a:ext cx="7779609" cy="891131"/>
          </a:xfrm>
        </p:spPr>
        <p:txBody>
          <a:bodyPr lIns="0" tIns="0" rIns="0" bIns="0" anchor="t">
            <a:normAutofit/>
          </a:bodyPr>
          <a:lstStyle/>
          <a:p>
            <a:pPr defTabSz="911225">
              <a:lnSpc>
                <a:spcPct val="90000"/>
              </a:lnSpc>
              <a:defRPr/>
            </a:pPr>
            <a:r>
              <a:rPr lang="es-GT" sz="3200" kern="0" spc="-125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Factores para determinar una Licencia Original</a:t>
            </a:r>
            <a:endParaRPr lang="es-CO" sz="3200" kern="0" spc="-125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81000" y="1367414"/>
            <a:ext cx="2286000" cy="4855165"/>
          </a:xfrm>
          <a:prstGeom prst="roundRect">
            <a:avLst>
              <a:gd name="adj" fmla="val 7373"/>
            </a:avLst>
          </a:prstGeom>
          <a:solidFill>
            <a:srgbClr val="1B37C3"/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36793" indent="-236793" defTabSz="912777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Blip>
                <a:blip r:embed="rId2"/>
              </a:buBlip>
              <a:defRPr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81400" y="1294681"/>
            <a:ext cx="2286000" cy="4927560"/>
          </a:xfrm>
          <a:prstGeom prst="roundRect">
            <a:avLst>
              <a:gd name="adj" fmla="val 7373"/>
            </a:avLst>
          </a:prstGeom>
          <a:solidFill>
            <a:srgbClr val="00B050"/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36793" indent="-236793" defTabSz="912777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Blip>
                <a:blip r:embed="rId2"/>
              </a:buBlip>
              <a:defRPr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7000" y="1294681"/>
            <a:ext cx="2286000" cy="4927560"/>
          </a:xfrm>
          <a:prstGeom prst="roundRect">
            <a:avLst>
              <a:gd name="adj" fmla="val 7373"/>
            </a:avLst>
          </a:prstGeom>
          <a:solidFill>
            <a:schemeClr val="bg2">
              <a:lumMod val="50000"/>
            </a:schemeClr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36793" indent="-236793" defTabSz="912777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defRPr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048000"/>
            <a:ext cx="2057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es-GT" b="1" kern="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  <a:t>Certificado de Autenticidad (COA)</a:t>
            </a:r>
            <a:endParaRPr lang="es-CO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4114800"/>
            <a:ext cx="2133600" cy="915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813">
              <a:defRPr/>
            </a:pPr>
            <a:r>
              <a:rPr lang="es-GT" kern="0" dirty="0">
                <a:latin typeface="Arial" pitchFamily="34" charset="0"/>
                <a:ea typeface="+mn-ea"/>
                <a:cs typeface="Arial" pitchFamily="34" charset="0"/>
              </a:rPr>
              <a:t>Windows  </a:t>
            </a:r>
            <a:r>
              <a:rPr lang="es-GT" b="1" kern="0" dirty="0">
                <a:latin typeface="Arial" pitchFamily="34" charset="0"/>
                <a:ea typeface="+mn-ea"/>
                <a:cs typeface="Arial" pitchFamily="34" charset="0"/>
              </a:rPr>
              <a:t>OEM</a:t>
            </a:r>
            <a:r>
              <a:rPr lang="es-GT" kern="0" dirty="0">
                <a:latin typeface="Arial" pitchFamily="34" charset="0"/>
                <a:ea typeface="+mn-ea"/>
                <a:cs typeface="Arial" pitchFamily="34" charset="0"/>
              </a:rPr>
              <a:t> pegado al chasis de la máquina.</a:t>
            </a:r>
            <a:endParaRPr lang="es-CO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5105400"/>
            <a:ext cx="2133600" cy="915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813">
              <a:defRPr/>
            </a:pPr>
            <a:r>
              <a:rPr lang="es-GT" kern="0" dirty="0">
                <a:latin typeface="Arial" pitchFamily="34" charset="0"/>
                <a:ea typeface="+mn-ea"/>
                <a:cs typeface="Arial" pitchFamily="34" charset="0"/>
              </a:rPr>
              <a:t>Windows y Office </a:t>
            </a:r>
            <a:r>
              <a:rPr lang="es-GT" b="1" kern="0" dirty="0">
                <a:latin typeface="Arial" pitchFamily="34" charset="0"/>
                <a:ea typeface="+mn-ea"/>
                <a:cs typeface="Arial" pitchFamily="34" charset="0"/>
              </a:rPr>
              <a:t>FPP</a:t>
            </a:r>
            <a:r>
              <a:rPr lang="es-GT" kern="0" dirty="0">
                <a:latin typeface="Arial" pitchFamily="34" charset="0"/>
                <a:ea typeface="+mn-ea"/>
                <a:cs typeface="Arial" pitchFamily="34" charset="0"/>
              </a:rPr>
              <a:t> pegado a la caja.</a:t>
            </a:r>
            <a:endParaRPr lang="es-CO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9000" y="3399472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es-GT" b="1" kern="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  <a:t>Discos con hologramas y otras características Antipiratería</a:t>
            </a:r>
            <a:endParaRPr lang="es-CO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3628072"/>
            <a:ext cx="25908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es-GT" b="1" kern="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  <a:t>Documentación:</a:t>
            </a:r>
          </a:p>
          <a:p>
            <a:pPr algn="ctr" defTabSz="912813">
              <a:defRPr/>
            </a:pPr>
            <a:endParaRPr lang="es-GT" b="1" kern="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defTabSz="912813">
              <a:buFont typeface="Arial" pitchFamily="34" charset="0"/>
              <a:buChar char="•"/>
              <a:defRPr/>
            </a:pPr>
            <a:r>
              <a:rPr lang="es-GT" b="1" kern="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  <a:t> Manuales. </a:t>
            </a:r>
          </a:p>
          <a:p>
            <a:pPr defTabSz="912813">
              <a:defRPr/>
            </a:pPr>
            <a:endParaRPr lang="es-GT" b="1" kern="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defTabSz="912813">
              <a:buFont typeface="Arial" pitchFamily="34" charset="0"/>
              <a:buChar char="•"/>
              <a:defRPr/>
            </a:pPr>
            <a:r>
              <a:rPr lang="en-US" b="1" kern="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  <a:t>Factura</a:t>
            </a:r>
            <a:r>
              <a:rPr lang="en-US" b="1" kern="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b="1" kern="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  <a:t>Compra</a:t>
            </a:r>
            <a:r>
              <a:rPr lang="en-US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s-CO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300" name="Picture 30" descr="vista-dvd-personas-zout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447800"/>
            <a:ext cx="22098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 bwMode="auto">
          <a:xfrm>
            <a:off x="6324600" y="1219200"/>
            <a:ext cx="2667000" cy="1905000"/>
          </a:xfrm>
          <a:prstGeom prst="roundRect">
            <a:avLst>
              <a:gd name="adj" fmla="val 7373"/>
            </a:avLst>
          </a:prstGeom>
          <a:solidFill>
            <a:schemeClr val="bg2">
              <a:lumMod val="50000"/>
            </a:schemeClr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36793" indent="-236793" defTabSz="912777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Blip>
                <a:blip r:embed="rId2"/>
              </a:buBlip>
              <a:defRPr/>
            </a:pP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2302" name="Picture 31" descr="windows_vista_business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371600"/>
            <a:ext cx="20208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ounded Rectangle 34"/>
          <p:cNvSpPr/>
          <p:nvPr/>
        </p:nvSpPr>
        <p:spPr bwMode="auto">
          <a:xfrm>
            <a:off x="228600" y="1297479"/>
            <a:ext cx="2743200" cy="1599217"/>
          </a:xfrm>
          <a:prstGeom prst="roundRect">
            <a:avLst>
              <a:gd name="adj" fmla="val 7373"/>
            </a:avLst>
          </a:prstGeom>
          <a:solidFill>
            <a:srgbClr val="1B37C3"/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36793" indent="-236793" defTabSz="912777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Blip>
                <a:blip r:embed="rId2"/>
              </a:buBlip>
              <a:defRPr/>
            </a:pP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7" name="Picture 4" descr="COA de Windows preinstalados por un gran fabricant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4" y="1387475"/>
            <a:ext cx="2898651" cy="1126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solidFill>
                  <a:schemeClr val="tx2"/>
                </a:solidFill>
              </a:rPr>
              <a:t>LICENCIA / CESION</a:t>
            </a:r>
            <a:endParaRPr lang="es-ES" smtClean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884363" algn="l"/>
              </a:tabLst>
            </a:pPr>
            <a:r>
              <a:rPr lang="es-MX" sz="2800" smtClean="0">
                <a:solidFill>
                  <a:schemeClr val="tx2"/>
                </a:solidFill>
              </a:rPr>
              <a:t>CESION </a:t>
            </a:r>
            <a:r>
              <a:rPr lang="es-ES" sz="2800" smtClean="0">
                <a:solidFill>
                  <a:schemeClr val="tx2"/>
                </a:solidFill>
              </a:rPr>
              <a:t>≠ LICENCIA</a:t>
            </a:r>
          </a:p>
          <a:p>
            <a:pPr eaLnBrk="1" hangingPunct="1">
              <a:lnSpc>
                <a:spcPct val="90000"/>
              </a:lnSpc>
              <a:tabLst>
                <a:tab pos="1884363" algn="l"/>
              </a:tabLst>
            </a:pPr>
            <a:r>
              <a:rPr lang="es-MX" sz="2800" smtClean="0">
                <a:solidFill>
                  <a:schemeClr val="tx2"/>
                </a:solidFill>
              </a:rPr>
              <a:t>CESION – transmite la propiedad de la cosa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1884363" algn="l"/>
              </a:tabLst>
            </a:pPr>
            <a:r>
              <a:rPr lang="es-MX" sz="2800" smtClean="0">
                <a:solidFill>
                  <a:schemeClr val="tx2"/>
                </a:solidFill>
              </a:rPr>
              <a:t>		- cedente (propietario anterior)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1884363" algn="l"/>
              </a:tabLst>
            </a:pPr>
            <a:r>
              <a:rPr lang="es-MX" sz="2800" smtClean="0">
                <a:solidFill>
                  <a:schemeClr val="tx2"/>
                </a:solidFill>
              </a:rPr>
              <a:t>		- cesionario (nuevo propietario)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1884363" algn="l"/>
              </a:tabLst>
            </a:pPr>
            <a:r>
              <a:rPr lang="es-MX" sz="2800" smtClean="0">
                <a:solidFill>
                  <a:schemeClr val="tx2"/>
                </a:solidFill>
              </a:rPr>
              <a:t>		- contraprestación</a:t>
            </a:r>
          </a:p>
          <a:p>
            <a:pPr eaLnBrk="1" hangingPunct="1">
              <a:lnSpc>
                <a:spcPct val="90000"/>
              </a:lnSpc>
              <a:tabLst>
                <a:tab pos="1884363" algn="l"/>
              </a:tabLst>
            </a:pPr>
            <a:r>
              <a:rPr lang="es-MX" sz="2800" smtClean="0">
                <a:solidFill>
                  <a:schemeClr val="tx2"/>
                </a:solidFill>
              </a:rPr>
              <a:t>LICENCIA – otorga el derecho a usar la cosa, la cosa continua siendo propiedad del propietario original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1884363" algn="l"/>
              </a:tabLst>
            </a:pPr>
            <a:r>
              <a:rPr lang="es-MX" sz="2800" smtClean="0">
                <a:solidFill>
                  <a:schemeClr val="tx2"/>
                </a:solidFill>
              </a:rPr>
              <a:t>		- licenciante (propietario)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1884363" algn="l"/>
              </a:tabLst>
            </a:pPr>
            <a:r>
              <a:rPr lang="es-MX" sz="2800" smtClean="0">
                <a:solidFill>
                  <a:schemeClr val="tx2"/>
                </a:solidFill>
              </a:rPr>
              <a:t>		- licenciatario (usuario autorizado)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1884363" algn="l"/>
              </a:tabLst>
            </a:pPr>
            <a:r>
              <a:rPr lang="es-MX" sz="2800" smtClean="0">
                <a:solidFill>
                  <a:schemeClr val="tx2"/>
                </a:solidFill>
              </a:rPr>
              <a:t>		- regalías o gratuita</a:t>
            </a:r>
          </a:p>
          <a:p>
            <a:pPr eaLnBrk="1" hangingPunct="1">
              <a:lnSpc>
                <a:spcPct val="90000"/>
              </a:lnSpc>
              <a:tabLst>
                <a:tab pos="1884363" algn="l"/>
              </a:tabLst>
            </a:pPr>
            <a:endParaRPr lang="es-E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884363" algn="l"/>
              </a:tabLst>
            </a:pP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solidFill>
                  <a:schemeClr val="tx2"/>
                </a:solidFill>
              </a:rPr>
              <a:t>LICENCIA / CESION</a:t>
            </a:r>
            <a:endParaRPr lang="es-ES" smtClean="0">
              <a:solidFill>
                <a:schemeClr val="tx2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s-ES" sz="2800" smtClean="0">
                <a:solidFill>
                  <a:schemeClr val="tx2"/>
                </a:solidFill>
              </a:rPr>
              <a:t>Arts. 24 y 30 LFDA– contemplan posibilidad de otorgar licencias (“…, </a:t>
            </a:r>
            <a:r>
              <a:rPr lang="es-ES" sz="2800" u="sng" smtClean="0">
                <a:solidFill>
                  <a:schemeClr val="tx2"/>
                </a:solidFill>
              </a:rPr>
              <a:t>corresponde al autor el derecho de explotar de manera exclusiva sus obras, o de autorizar a otros su explotación</a:t>
            </a:r>
            <a:r>
              <a:rPr lang="es-ES" sz="2800" smtClean="0">
                <a:solidFill>
                  <a:schemeClr val="tx2"/>
                </a:solidFill>
              </a:rPr>
              <a:t>, …”) (“El titular de los derechos patrimoniales puede, libremente,… otorgar </a:t>
            </a:r>
            <a:r>
              <a:rPr lang="es-ES" sz="2800" b="1" u="sng" smtClean="0">
                <a:solidFill>
                  <a:schemeClr val="tx2"/>
                </a:solidFill>
              </a:rPr>
              <a:t>licencias de uso exclusivas o no exclusivas</a:t>
            </a:r>
            <a:r>
              <a:rPr lang="es-ES" sz="2800" smtClean="0">
                <a:solidFill>
                  <a:schemeClr val="tx2"/>
                </a:solidFill>
              </a:rPr>
              <a:t>.”).</a:t>
            </a:r>
          </a:p>
          <a:p>
            <a:pPr algn="just" eaLnBrk="1" hangingPunct="1"/>
            <a:r>
              <a:rPr lang="es-ES" sz="2800" smtClean="0">
                <a:solidFill>
                  <a:schemeClr val="tx2"/>
                </a:solidFill>
              </a:rPr>
              <a:t>Arts. 35 y 36 LFDA – prevé el otorgamiento de licencias exclusivas.</a:t>
            </a:r>
          </a:p>
          <a:p>
            <a:pPr algn="just" eaLnBrk="1" hangingPunct="1"/>
            <a:r>
              <a:rPr lang="es-MX" sz="2800" smtClean="0">
                <a:solidFill>
                  <a:schemeClr val="tx2"/>
                </a:solidFill>
              </a:rPr>
              <a:t>Regalías – Art. 26 bis LFDA y Arts. 8, 9 y 10 RLFDA.</a:t>
            </a:r>
            <a:endParaRPr lang="es-ES" sz="2800" smtClean="0">
              <a:solidFill>
                <a:schemeClr val="tx2"/>
              </a:solidFill>
            </a:endParaRPr>
          </a:p>
          <a:p>
            <a:pPr algn="just" eaLnBrk="1" hangingPunct="1"/>
            <a:endParaRPr lang="es-E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349375" y="274638"/>
            <a:ext cx="7337425" cy="1143000"/>
          </a:xfrm>
        </p:spPr>
        <p:txBody>
          <a:bodyPr/>
          <a:lstStyle/>
          <a:p>
            <a:pPr eaLnBrk="1" hangingPunct="1"/>
            <a:r>
              <a:rPr lang="es-MX" sz="3400" smtClean="0">
                <a:solidFill>
                  <a:schemeClr val="tx2"/>
                </a:solidFill>
              </a:rPr>
              <a:t>PROGRAMA DE CÓMPUTO (SOFTWARE)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S_tradnl" sz="2500" smtClean="0">
                <a:solidFill>
                  <a:schemeClr val="tx2"/>
                </a:solidFill>
              </a:rPr>
              <a:t>Art. 101 LFDA.-</a:t>
            </a:r>
            <a:r>
              <a:rPr lang="es-ES_tradnl" sz="2500" b="1" smtClean="0">
                <a:solidFill>
                  <a:schemeClr val="tx2"/>
                </a:solidFill>
              </a:rPr>
              <a:t> </a:t>
            </a:r>
            <a:r>
              <a:rPr lang="es-ES_tradnl" sz="2500" smtClean="0">
                <a:solidFill>
                  <a:schemeClr val="tx2"/>
                </a:solidFill>
              </a:rPr>
              <a:t>Se entiende por programa de computación la expresión original en cualquier forma, lenguaje o código, de un conjunto de instrucciones que, con una secuencia, estructura y organización determinada, tiene como propósito que una computadora o dispositivo realice una tarea o función específica.</a:t>
            </a:r>
          </a:p>
          <a:p>
            <a:pPr eaLnBrk="1" hangingPunct="1"/>
            <a:r>
              <a:rPr lang="es-ES_tradnl" sz="2500" smtClean="0">
                <a:solidFill>
                  <a:schemeClr val="tx2"/>
                </a:solidFill>
              </a:rPr>
              <a:t>Art. 13 LFDA.- Los derechos de autor a que se refiere esta Ley se reconocen respecto de las obras de las siguientes ramas:</a:t>
            </a:r>
            <a:endParaRPr lang="es-MX" sz="2500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s-MX" sz="2500" smtClean="0">
                <a:solidFill>
                  <a:schemeClr val="tx2"/>
                </a:solidFill>
              </a:rPr>
              <a:t>	…</a:t>
            </a:r>
          </a:p>
          <a:p>
            <a:pPr eaLnBrk="1" hangingPunct="1">
              <a:buFont typeface="Arial" charset="0"/>
              <a:buNone/>
            </a:pPr>
            <a:r>
              <a:rPr lang="es-MX" sz="2500" b="1" smtClean="0">
                <a:solidFill>
                  <a:schemeClr val="tx2"/>
                </a:solidFill>
              </a:rPr>
              <a:t>  	</a:t>
            </a:r>
            <a:r>
              <a:rPr lang="es-ES_tradnl" sz="2500" b="1" smtClean="0">
                <a:solidFill>
                  <a:schemeClr val="tx2"/>
                </a:solidFill>
              </a:rPr>
              <a:t>XI.	</a:t>
            </a:r>
            <a:r>
              <a:rPr lang="es-ES_tradnl" sz="2500" u="sng" smtClean="0">
                <a:solidFill>
                  <a:schemeClr val="tx2"/>
                </a:solidFill>
              </a:rPr>
              <a:t>Programas de cómputo;</a:t>
            </a:r>
            <a:endParaRPr lang="es-MX" sz="2500" smtClean="0">
              <a:solidFill>
                <a:schemeClr val="tx2"/>
              </a:solidFill>
            </a:endParaRPr>
          </a:p>
          <a:p>
            <a:pPr algn="just" eaLnBrk="1" hangingPunct="1"/>
            <a:endParaRPr lang="es-MX" sz="2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1103313" y="274638"/>
            <a:ext cx="7583487" cy="1143000"/>
          </a:xfrm>
        </p:spPr>
        <p:txBody>
          <a:bodyPr/>
          <a:lstStyle/>
          <a:p>
            <a:r>
              <a:rPr lang="es-MX" sz="3400" smtClean="0">
                <a:solidFill>
                  <a:schemeClr val="tx2"/>
                </a:solidFill>
              </a:rPr>
              <a:t>PROGRAMA DE COMPUTO (SOFTWARE)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s-ES" sz="2300" b="1" smtClean="0">
                <a:solidFill>
                  <a:schemeClr val="tx2"/>
                </a:solidFill>
              </a:rPr>
              <a:t>Acuerdo sobre los Aspectos de los Derechos de Propiedad Intelectual relacionados con el Comercio (ADPIC)</a:t>
            </a:r>
            <a:endParaRPr lang="es-MX" sz="2300" smtClean="0">
              <a:solidFill>
                <a:schemeClr val="tx2"/>
              </a:solidFill>
            </a:endParaRPr>
          </a:p>
          <a:p>
            <a:pPr algn="just">
              <a:buFont typeface="Arial" charset="0"/>
              <a:buNone/>
            </a:pPr>
            <a:r>
              <a:rPr lang="es-ES" sz="2300" smtClean="0">
                <a:solidFill>
                  <a:schemeClr val="tx2"/>
                </a:solidFill>
              </a:rPr>
              <a:t>Art. 10</a:t>
            </a:r>
            <a:r>
              <a:rPr lang="es-ES" sz="2300" b="1" smtClean="0">
                <a:solidFill>
                  <a:schemeClr val="tx2"/>
                </a:solidFill>
              </a:rPr>
              <a:t> - </a:t>
            </a:r>
            <a:r>
              <a:rPr lang="es-ES" sz="2300" i="1" smtClean="0">
                <a:solidFill>
                  <a:schemeClr val="tx2"/>
                </a:solidFill>
              </a:rPr>
              <a:t>Programas de ordenador y compilaciones de datos</a:t>
            </a:r>
            <a:endParaRPr lang="es-MX" sz="2300" smtClean="0">
              <a:solidFill>
                <a:schemeClr val="tx2"/>
              </a:solidFill>
            </a:endParaRPr>
          </a:p>
          <a:p>
            <a:pPr algn="just">
              <a:buFont typeface="Arial" charset="0"/>
              <a:buNone/>
            </a:pPr>
            <a:r>
              <a:rPr lang="es-ES" sz="2300" smtClean="0">
                <a:solidFill>
                  <a:schemeClr val="tx2"/>
                </a:solidFill>
              </a:rPr>
              <a:t> “1.	Los programas de ordenador, sean programas fuente o programas objeto, </a:t>
            </a:r>
            <a:r>
              <a:rPr lang="es-ES" sz="2300" u="sng" smtClean="0">
                <a:solidFill>
                  <a:schemeClr val="tx2"/>
                </a:solidFill>
              </a:rPr>
              <a:t>serán protegidos como obras literarias en virtud del Convenio de Berna (1971)”</a:t>
            </a:r>
            <a:endParaRPr lang="es-MX" sz="2300" smtClean="0">
              <a:solidFill>
                <a:schemeClr val="tx2"/>
              </a:solidFill>
            </a:endParaRPr>
          </a:p>
          <a:p>
            <a:pPr algn="just"/>
            <a:endParaRPr lang="es-ES" sz="2300" b="1" smtClean="0">
              <a:solidFill>
                <a:schemeClr val="tx2"/>
              </a:solidFill>
            </a:endParaRPr>
          </a:p>
          <a:p>
            <a:pPr algn="just">
              <a:buFont typeface="Arial" charset="0"/>
              <a:buNone/>
            </a:pPr>
            <a:r>
              <a:rPr lang="es-ES" sz="2300" b="1" smtClean="0">
                <a:solidFill>
                  <a:schemeClr val="tx2"/>
                </a:solidFill>
              </a:rPr>
              <a:t>Declaración Universal de los Derechos Humanos</a:t>
            </a:r>
            <a:r>
              <a:rPr lang="es-ES" sz="2300" smtClean="0">
                <a:solidFill>
                  <a:schemeClr val="tx2"/>
                </a:solidFill>
              </a:rPr>
              <a:t> </a:t>
            </a:r>
            <a:endParaRPr lang="es-MX" sz="2300" smtClean="0">
              <a:solidFill>
                <a:schemeClr val="tx2"/>
              </a:solidFill>
            </a:endParaRPr>
          </a:p>
          <a:p>
            <a:pPr algn="just">
              <a:buFont typeface="Arial" charset="0"/>
              <a:buNone/>
            </a:pPr>
            <a:r>
              <a:rPr lang="es-MX" sz="2300" smtClean="0">
                <a:solidFill>
                  <a:schemeClr val="tx2"/>
                </a:solidFill>
              </a:rPr>
              <a:t>Art. 27  -</a:t>
            </a:r>
            <a:r>
              <a:rPr lang="es-MX" sz="2300" b="1" smtClean="0">
                <a:solidFill>
                  <a:schemeClr val="tx2"/>
                </a:solidFill>
              </a:rPr>
              <a:t> </a:t>
            </a:r>
            <a:r>
              <a:rPr lang="es-ES" sz="2300" smtClean="0">
                <a:solidFill>
                  <a:schemeClr val="tx2"/>
                </a:solidFill>
              </a:rPr>
              <a:t>“2. Toda persona tiene derecho a la protección de los intereses morales y materiales que le correspondan por razón de las producciones científicas, literarias o artísticas de que sea autora.”</a:t>
            </a:r>
            <a:endParaRPr lang="es-MX" sz="23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171575" y="274638"/>
            <a:ext cx="7515225" cy="1143000"/>
          </a:xfrm>
        </p:spPr>
        <p:txBody>
          <a:bodyPr/>
          <a:lstStyle/>
          <a:p>
            <a:r>
              <a:rPr lang="es-MX" sz="3400" smtClean="0">
                <a:solidFill>
                  <a:schemeClr val="tx2"/>
                </a:solidFill>
              </a:rPr>
              <a:t>PROGRAMA DE COMPUTO (SOFTWARE)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s-ES_tradnl" sz="2600" smtClean="0">
                <a:solidFill>
                  <a:schemeClr val="tx2"/>
                </a:solidFill>
              </a:rPr>
              <a:t>Art. 102 LFDA.- </a:t>
            </a:r>
            <a:r>
              <a:rPr lang="es-ES_tradnl" sz="2600" u="sng" smtClean="0">
                <a:solidFill>
                  <a:schemeClr val="tx2"/>
                </a:solidFill>
              </a:rPr>
              <a:t>Los programas de computación se protegen en los mismos términos que las obras literarias</a:t>
            </a:r>
            <a:r>
              <a:rPr lang="es-ES_tradnl" sz="2600" smtClean="0">
                <a:solidFill>
                  <a:schemeClr val="tx2"/>
                </a:solidFill>
              </a:rPr>
              <a:t>. Dicha protección se extiende tanto a los programas operativos como a los programas aplicativos, ya sea en forma de código fuente o de código objeto. Se exceptúan aquellos programas de cómputo que tengan por objeto causar efectos nocivos a otros programas o equipos.</a:t>
            </a:r>
            <a:endParaRPr lang="es-MX" sz="260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es-MX" sz="2600" smtClean="0">
                <a:solidFill>
                  <a:schemeClr val="tx2"/>
                </a:solidFill>
              </a:rPr>
              <a:t>Art. 162 LFDA.- …</a:t>
            </a:r>
          </a:p>
          <a:p>
            <a:pPr algn="just">
              <a:buFont typeface="Arial" charset="0"/>
              <a:buNone/>
            </a:pPr>
            <a:r>
              <a:rPr lang="es-ES_tradnl" sz="2600" u="sng" smtClean="0">
                <a:solidFill>
                  <a:schemeClr val="tx2"/>
                </a:solidFill>
              </a:rPr>
              <a:t>Las obras literarias y artísticas y los derechos conexos quedarán protegidos aun cuando no sean registrados.</a:t>
            </a:r>
            <a:endParaRPr lang="es-MX" sz="26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smtClean="0">
                <a:solidFill>
                  <a:schemeClr val="tx2"/>
                </a:solidFill>
              </a:rPr>
              <a:t>LICENCIA DE PROGRAMA DE COMPUTO (SOFTWARE)</a:t>
            </a:r>
            <a:endParaRPr lang="es-ES" sz="4000" smtClean="0">
              <a:solidFill>
                <a:schemeClr val="tx2"/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MX" smtClean="0">
                <a:solidFill>
                  <a:schemeClr val="tx2"/>
                </a:solidFill>
              </a:rPr>
              <a:t>ELEMENTOS FORMALES: </a:t>
            </a:r>
          </a:p>
          <a:p>
            <a:pPr>
              <a:buFontTx/>
              <a:buChar char="•"/>
            </a:pPr>
            <a:r>
              <a:rPr lang="es-MX" smtClean="0">
                <a:solidFill>
                  <a:schemeClr val="tx2"/>
                </a:solidFill>
              </a:rPr>
              <a:t>Por escrito</a:t>
            </a:r>
          </a:p>
          <a:p>
            <a:pPr>
              <a:buFontTx/>
              <a:buChar char="•"/>
            </a:pPr>
            <a:r>
              <a:rPr lang="es-MX" smtClean="0">
                <a:solidFill>
                  <a:schemeClr val="tx2"/>
                </a:solidFill>
              </a:rPr>
              <a:t>Autorización para hacer copias del programa, sólo para utilizarlo y/o para respaldo</a:t>
            </a:r>
          </a:p>
          <a:p>
            <a:pPr>
              <a:buFontTx/>
              <a:buChar char="•"/>
            </a:pPr>
            <a:r>
              <a:rPr lang="es-MX" smtClean="0">
                <a:solidFill>
                  <a:schemeClr val="tx2"/>
                </a:solidFill>
              </a:rPr>
              <a:t>Regalías</a:t>
            </a:r>
          </a:p>
          <a:p>
            <a:pPr>
              <a:buFontTx/>
              <a:buChar char="•"/>
            </a:pPr>
            <a:endParaRPr lang="es-MX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endParaRPr lang="es-MX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endParaRPr lang="es-E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360488" y="274638"/>
            <a:ext cx="7326312" cy="1143000"/>
          </a:xfrm>
        </p:spPr>
        <p:txBody>
          <a:bodyPr/>
          <a:lstStyle/>
          <a:p>
            <a:r>
              <a:rPr lang="es-MX" sz="3400" smtClean="0">
                <a:solidFill>
                  <a:schemeClr val="tx2"/>
                </a:solidFill>
              </a:rPr>
              <a:t>SOFTWARE PROPIETARIO</a:t>
            </a:r>
            <a:br>
              <a:rPr lang="es-MX" sz="3400" smtClean="0">
                <a:solidFill>
                  <a:schemeClr val="tx2"/>
                </a:solidFill>
              </a:rPr>
            </a:br>
            <a:r>
              <a:rPr lang="es-MX" sz="3400" smtClean="0">
                <a:solidFill>
                  <a:schemeClr val="tx2"/>
                </a:solidFill>
              </a:rPr>
              <a:t>vs. OPEN SOURCE</a:t>
            </a:r>
            <a:endParaRPr lang="es-ES" sz="3400" smtClean="0">
              <a:solidFill>
                <a:schemeClr val="tx2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 typeface="Arial" charset="0"/>
              <a:buNone/>
              <a:tabLst>
                <a:tab pos="3948113" algn="l"/>
              </a:tabLst>
            </a:pPr>
            <a:r>
              <a:rPr lang="es-MX" sz="2400" u="sng" smtClean="0">
                <a:solidFill>
                  <a:schemeClr val="tx2"/>
                </a:solidFill>
              </a:rPr>
              <a:t>Condiciones de uso</a:t>
            </a:r>
            <a:r>
              <a:rPr lang="es-MX" sz="2400" smtClean="0">
                <a:solidFill>
                  <a:schemeClr val="tx2"/>
                </a:solidFill>
              </a:rPr>
              <a:t>	– </a:t>
            </a:r>
            <a:r>
              <a:rPr lang="es-MX" sz="2400" u="sng" smtClean="0">
                <a:solidFill>
                  <a:schemeClr val="tx2"/>
                </a:solidFill>
              </a:rPr>
              <a:t>licencia de uso</a:t>
            </a:r>
            <a:endParaRPr lang="es-MX" sz="2400" smtClean="0">
              <a:solidFill>
                <a:schemeClr val="tx2"/>
              </a:solidFill>
            </a:endParaRPr>
          </a:p>
          <a:p>
            <a:pPr marL="177800" indent="-177800">
              <a:lnSpc>
                <a:spcPct val="90000"/>
              </a:lnSpc>
              <a:buFont typeface="Arial" charset="0"/>
              <a:buNone/>
              <a:tabLst>
                <a:tab pos="3948113" algn="l"/>
              </a:tabLst>
            </a:pPr>
            <a:r>
              <a:rPr lang="es-MX" sz="2400" smtClean="0">
                <a:solidFill>
                  <a:schemeClr val="tx2"/>
                </a:solidFill>
              </a:rPr>
              <a:t>* Software propietario o 	– licencia de usuario final (EULA) privativo o no libre o de</a:t>
            </a:r>
          </a:p>
          <a:p>
            <a:pPr marL="177800" indent="-177800">
              <a:lnSpc>
                <a:spcPct val="90000"/>
              </a:lnSpc>
              <a:buFont typeface="Arial" charset="0"/>
              <a:buNone/>
              <a:tabLst>
                <a:tab pos="3948113" algn="l"/>
              </a:tabLst>
            </a:pPr>
            <a:r>
              <a:rPr lang="es-MX" sz="2400" smtClean="0">
                <a:solidFill>
                  <a:schemeClr val="tx2"/>
                </a:solidFill>
              </a:rPr>
              <a:t>	código cerrado</a:t>
            </a:r>
          </a:p>
          <a:p>
            <a:pPr marL="177800" indent="-177800">
              <a:lnSpc>
                <a:spcPct val="90000"/>
              </a:lnSpc>
              <a:buFont typeface="Arial" charset="0"/>
              <a:buNone/>
              <a:tabLst>
                <a:tab pos="3948113" algn="l"/>
              </a:tabLst>
            </a:pPr>
            <a:r>
              <a:rPr lang="es-MX" sz="2400" smtClean="0">
                <a:solidFill>
                  <a:schemeClr val="tx2"/>
                </a:solidFill>
              </a:rPr>
              <a:t>* Software libre o de código	– licencia pública (GPL)</a:t>
            </a:r>
          </a:p>
          <a:p>
            <a:pPr marL="177800" indent="-177800">
              <a:lnSpc>
                <a:spcPct val="90000"/>
              </a:lnSpc>
              <a:buFont typeface="Arial" charset="0"/>
              <a:buNone/>
              <a:tabLst>
                <a:tab pos="3948113" algn="l"/>
              </a:tabLst>
            </a:pPr>
            <a:r>
              <a:rPr lang="es-MX" sz="1600" smtClean="0">
                <a:solidFill>
                  <a:schemeClr val="tx2"/>
                </a:solidFill>
              </a:rPr>
              <a:t>	</a:t>
            </a:r>
            <a:r>
              <a:rPr lang="es-MX" sz="2400" smtClean="0">
                <a:solidFill>
                  <a:schemeClr val="tx2"/>
                </a:solidFill>
              </a:rPr>
              <a:t>abierto u </a:t>
            </a:r>
            <a:r>
              <a:rPr lang="es-MX" sz="2400" b="1" u="sng" smtClean="0">
                <a:solidFill>
                  <a:schemeClr val="tx2"/>
                </a:solidFill>
              </a:rPr>
              <a:t>open source</a:t>
            </a:r>
            <a:r>
              <a:rPr lang="es-MX" sz="2400" smtClean="0">
                <a:solidFill>
                  <a:schemeClr val="tx2"/>
                </a:solidFill>
              </a:rPr>
              <a:t>	</a:t>
            </a:r>
          </a:p>
          <a:p>
            <a:pPr marL="177800" indent="-177800">
              <a:lnSpc>
                <a:spcPct val="90000"/>
              </a:lnSpc>
              <a:buFont typeface="Arial" charset="0"/>
              <a:buNone/>
              <a:tabLst>
                <a:tab pos="3948113" algn="l"/>
              </a:tabLst>
            </a:pPr>
            <a:endParaRPr lang="es-MX" sz="1600" smtClean="0">
              <a:solidFill>
                <a:schemeClr val="tx2"/>
              </a:solidFill>
            </a:endParaRPr>
          </a:p>
          <a:p>
            <a:pPr marL="177800" indent="-177800">
              <a:lnSpc>
                <a:spcPct val="90000"/>
              </a:lnSpc>
              <a:buFont typeface="Arial" charset="0"/>
              <a:buNone/>
              <a:tabLst>
                <a:tab pos="3948113" algn="l"/>
              </a:tabLst>
            </a:pPr>
            <a:r>
              <a:rPr lang="es-MX" sz="2400" b="1" u="sng" smtClean="0">
                <a:solidFill>
                  <a:schemeClr val="tx2"/>
                </a:solidFill>
              </a:rPr>
              <a:t>Software Propietario</a:t>
            </a:r>
            <a:r>
              <a:rPr lang="es-MX" sz="2400" smtClean="0">
                <a:solidFill>
                  <a:schemeClr val="tx2"/>
                </a:solidFill>
              </a:rPr>
              <a:t> – variaciones en licencia:</a:t>
            </a:r>
          </a:p>
          <a:p>
            <a:pPr marL="177800" indent="-177800">
              <a:lnSpc>
                <a:spcPct val="90000"/>
              </a:lnSpc>
              <a:buFontTx/>
              <a:buChar char="-"/>
              <a:tabLst>
                <a:tab pos="3948113" algn="l"/>
              </a:tabLst>
            </a:pPr>
            <a:r>
              <a:rPr lang="es-MX" sz="2400" smtClean="0">
                <a:solidFill>
                  <a:schemeClr val="tx2"/>
                </a:solidFill>
              </a:rPr>
              <a:t>Shareware – gratuito, por tiempo limitado y/o con restricciones</a:t>
            </a:r>
          </a:p>
          <a:p>
            <a:pPr marL="177800" indent="-177800">
              <a:lnSpc>
                <a:spcPct val="90000"/>
              </a:lnSpc>
              <a:buFontTx/>
              <a:buChar char="-"/>
              <a:tabLst>
                <a:tab pos="3948113" algn="l"/>
              </a:tabLst>
            </a:pPr>
            <a:r>
              <a:rPr lang="es-MX" sz="2400" smtClean="0">
                <a:solidFill>
                  <a:schemeClr val="tx2"/>
                </a:solidFill>
              </a:rPr>
              <a:t>Freeware </a:t>
            </a:r>
            <a:r>
              <a:rPr lang="es-ES" sz="2400" smtClean="0">
                <a:solidFill>
                  <a:srgbClr val="003399"/>
                </a:solidFill>
              </a:rPr>
              <a:t>≠ software libre – gratuito, por tiempo limitado</a:t>
            </a:r>
            <a:endParaRPr lang="es-MX" sz="2400" smtClean="0">
              <a:solidFill>
                <a:schemeClr val="tx2"/>
              </a:solidFill>
            </a:endParaRPr>
          </a:p>
          <a:p>
            <a:pPr marL="177800" indent="-177800">
              <a:lnSpc>
                <a:spcPct val="90000"/>
              </a:lnSpc>
              <a:buFontTx/>
              <a:buChar char="-"/>
              <a:tabLst>
                <a:tab pos="3948113" algn="l"/>
              </a:tabLst>
            </a:pPr>
            <a:r>
              <a:rPr lang="es-MX" sz="2400" smtClean="0">
                <a:solidFill>
                  <a:schemeClr val="tx2"/>
                </a:solidFill>
              </a:rPr>
              <a:t>Adware – gratuito, a cambio de descarga de anuncios</a:t>
            </a:r>
            <a:endParaRPr lang="es-ES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smtClean="0">
                <a:solidFill>
                  <a:schemeClr val="tx2"/>
                </a:solidFill>
              </a:rPr>
              <a:t>SOFTWARE PROPIETARIO</a:t>
            </a:r>
            <a:br>
              <a:rPr lang="es-MX" sz="4000" smtClean="0">
                <a:solidFill>
                  <a:schemeClr val="tx2"/>
                </a:solidFill>
              </a:rPr>
            </a:br>
            <a:r>
              <a:rPr lang="es-MX" sz="4000" smtClean="0">
                <a:solidFill>
                  <a:schemeClr val="tx2"/>
                </a:solidFill>
              </a:rPr>
              <a:t>vs. OPEN SOURCE</a:t>
            </a:r>
            <a:endParaRPr lang="es-ES" sz="4000" smtClean="0">
              <a:solidFill>
                <a:schemeClr val="tx2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s-MX" sz="2800" b="1" smtClean="0">
                <a:solidFill>
                  <a:schemeClr val="tx2"/>
                </a:solidFill>
              </a:rPr>
              <a:t>Software propietario</a:t>
            </a:r>
            <a:r>
              <a:rPr lang="es-MX" sz="2800" smtClean="0">
                <a:solidFill>
                  <a:schemeClr val="tx2"/>
                </a:solidFill>
              </a:rPr>
              <a:t> – programadores profesionales – empresas privadas – fines comerciales – modificaciones y mejoras a código fuente restringidas – mejoras en venta: “actualizaciones” – código fuente no disponible – licencia personal e intransferible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endParaRPr lang="es-MX" sz="1800" smtClean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s-MX" sz="2800" b="1" smtClean="0">
                <a:solidFill>
                  <a:schemeClr val="tx2"/>
                </a:solidFill>
              </a:rPr>
              <a:t>Software libre</a:t>
            </a:r>
            <a:r>
              <a:rPr lang="es-MX" sz="2800" smtClean="0">
                <a:solidFill>
                  <a:schemeClr val="tx2"/>
                </a:solidFill>
              </a:rPr>
              <a:t> – programadores amateurs – desde casa – fines sociales – modificaciones y mejoras a código fuente accesibles a cualquiera – mejoras y código fuente a disposición de cualquiera – licencia pública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ES" sz="2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946</Words>
  <Application>Microsoft Office PowerPoint</Application>
  <PresentationFormat>Presentación en pantalla (4:3)</PresentationFormat>
  <Paragraphs>129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ＭＳ Ｐゴシック</vt:lpstr>
      <vt:lpstr>Calibri</vt:lpstr>
      <vt:lpstr>Arial Unicode MS</vt:lpstr>
      <vt:lpstr>宋体</vt:lpstr>
      <vt:lpstr>Segoe Semibold</vt:lpstr>
      <vt:lpstr>Tema de Office</vt:lpstr>
      <vt:lpstr>III Seminario - El Derecho de Autor en el Ámbito Editorial</vt:lpstr>
      <vt:lpstr>LICENCIA / CESION</vt:lpstr>
      <vt:lpstr>LICENCIA / CESION</vt:lpstr>
      <vt:lpstr>PROGRAMA DE CÓMPUTO (SOFTWARE)</vt:lpstr>
      <vt:lpstr>PROGRAMA DE COMPUTO (SOFTWARE)</vt:lpstr>
      <vt:lpstr>PROGRAMA DE COMPUTO (SOFTWARE)</vt:lpstr>
      <vt:lpstr>LICENCIA DE PROGRAMA DE COMPUTO (SOFTWARE)</vt:lpstr>
      <vt:lpstr>SOFTWARE PROPIETARIO vs. OPEN SOURCE</vt:lpstr>
      <vt:lpstr>SOFTWARE PROPIETARIO vs. OPEN SOURCE</vt:lpstr>
      <vt:lpstr>SOFTWARE PROPIETARIO vs. OPEN SOURCE</vt:lpstr>
      <vt:lpstr>CONCLUSIONES</vt:lpstr>
      <vt:lpstr>PROGRAMA DE COMPUTO (SOFTWARE) Familias de productos Microsoft</vt:lpstr>
      <vt:lpstr>Esquemas de licenciamiento Microsoft</vt:lpstr>
      <vt:lpstr>Esquemas de licenciamiento Microsoft</vt:lpstr>
      <vt:lpstr>Esquemas de licenciamiento Microsoft</vt:lpstr>
      <vt:lpstr>Factores para determinar una Licencia Original</vt:lpstr>
    </vt:vector>
  </TitlesOfParts>
  <Company>Calderón y De La Sierra y Cia., S.C.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Infracciones en materia de Patentes en México</dc:title>
  <dc:creator>Carlos Pérez De La Sierra</dc:creator>
  <cp:lastModifiedBy>CNCA</cp:lastModifiedBy>
  <cp:revision>79</cp:revision>
  <dcterms:created xsi:type="dcterms:W3CDTF">2011-06-14T15:40:28Z</dcterms:created>
  <dcterms:modified xsi:type="dcterms:W3CDTF">2011-09-14T01:24:19Z</dcterms:modified>
</cp:coreProperties>
</file>